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73" r:id="rId11"/>
    <p:sldId id="274" r:id="rId12"/>
    <p:sldId id="266" r:id="rId13"/>
    <p:sldId id="267" r:id="rId14"/>
    <p:sldId id="268" r:id="rId15"/>
    <p:sldId id="269" r:id="rId16"/>
  </p:sldIdLst>
  <p:sldSz cx="14630400" cy="8229600"/>
  <p:notesSz cx="8229600" cy="14630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jpssqgSLs4LUSQ3ITCbhrQLIeS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1" d="100"/>
          <a:sy n="61" d="100"/>
        </p:scale>
        <p:origin x="102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1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" name="Google Shape;48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/>
          <p:nvPr/>
        </p:nvSpPr>
        <p:spPr>
          <a:xfrm>
            <a:off x="6204224" y="240908"/>
            <a:ext cx="74685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Automated IELTS Essay Evaluation Using Transformer-Based Models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6324124" y="2961320"/>
            <a:ext cx="74685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Evaluating IELTS essays manually is time-consuming, subjective, and often inconsistent across evaluators. This project proposes an automated system for rubric-based evaluation of IELTS essays using transformer-based sentence classification models.</a:t>
            </a:r>
            <a:endParaRPr sz="1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6324099" y="4840228"/>
            <a:ext cx="7468500" cy="22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 b="0" i="0" u="none" strike="noStrike" cap="none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By leveraging the contextual understanding capabilities of transformer architectures like BERT, the system classifies individual sentences based on specific IELTS rubric criteria: Task Achievement, Coherence and Cohesion, and Lexical Resource. The sentence-level classifications are aggregated to generate detailed feedback aligned with IELTS standards, improving evaluation consistency and reducing grading time.</a:t>
            </a:r>
            <a:endParaRPr sz="18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204"/>
            <a:ext cx="557950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+mn-lt"/>
                <a:ea typeface="Inter Bold" pitchFamily="34" charset="-122"/>
                <a:cs typeface="Inter Bold" pitchFamily="34" charset="-120"/>
              </a:rPr>
              <a:t>Pytorch Basic Classifier Layers</a:t>
            </a:r>
            <a:endParaRPr lang="en-US" sz="2900" dirty="0">
              <a:latin typeface="+mn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455075"/>
            <a:ext cx="737116" cy="11733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360247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+mn-lt"/>
                <a:ea typeface="Inter Bold" pitchFamily="34" charset="-122"/>
                <a:cs typeface="Inter Bold" pitchFamily="34" charset="-120"/>
              </a:rPr>
              <a:t>Input Layer</a:t>
            </a:r>
            <a:endParaRPr lang="en-US" sz="1800" dirty="0">
              <a:latin typeface="+mn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52005" y="3921204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Takes raw features (e.g., vector of size input_dim)</a:t>
            </a:r>
            <a:endParaRPr lang="en-US" dirty="0">
              <a:latin typeface="+mn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1752005" y="4245293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Represents the data to be classified (e.g., flattened image, text embedding)</a:t>
            </a:r>
            <a:endParaRPr lang="en-US" dirty="0">
              <a:latin typeface="+mn-lt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8436"/>
            <a:ext cx="737116" cy="149744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52005" y="477583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+mn-lt"/>
                <a:ea typeface="Inter Bold" pitchFamily="34" charset="-122"/>
                <a:cs typeface="Inter Bold" pitchFamily="34" charset="-120"/>
              </a:rPr>
              <a:t>Hidden Layer(s)</a:t>
            </a:r>
            <a:endParaRPr lang="en-US" sz="1800" dirty="0">
              <a:latin typeface="+mn-lt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752005" y="5094565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One or more fully connected (Linear) layers</a:t>
            </a:r>
            <a:endParaRPr lang="en-US" dirty="0">
              <a:latin typeface="+mn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752005" y="5418653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Activation functions (e.g., ReLU) introduce non-linearity</a:t>
            </a:r>
            <a:endParaRPr lang="en-US" dirty="0">
              <a:latin typeface="+mn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752005" y="5742742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Allows the model to learn complex patterns</a:t>
            </a:r>
            <a:endParaRPr lang="en-US" dirty="0">
              <a:latin typeface="+mn-lt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25885"/>
            <a:ext cx="737116" cy="117336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52005" y="627328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+mn-lt"/>
                <a:ea typeface="Inter Bold" pitchFamily="34" charset="-122"/>
                <a:cs typeface="Inter Bold" pitchFamily="34" charset="-120"/>
              </a:rPr>
              <a:t>Output Layer</a:t>
            </a:r>
            <a:endParaRPr lang="en-US" sz="1800" dirty="0">
              <a:latin typeface="+mn-lt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752005" y="6592014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Final Linear layer outputs logits of size equal to number of classes</a:t>
            </a:r>
            <a:endParaRPr lang="en-US" dirty="0">
              <a:latin typeface="+mn-lt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752005" y="6916103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Often followed by Softmax (for prediction) or used directly with CrossEntropyLoss (for training)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">
            <a:extLst>
              <a:ext uri="{FF2B5EF4-FFF2-40B4-BE49-F238E27FC236}">
                <a16:creationId xmlns:a16="http://schemas.microsoft.com/office/drawing/2014/main" id="{A5A900A9-83EC-F593-ABAA-42F64EBB4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2" y="3225655"/>
            <a:ext cx="11082691" cy="20379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4CCEB2-3C42-6548-B747-7043F30EBC02}"/>
              </a:ext>
            </a:extLst>
          </p:cNvPr>
          <p:cNvCxnSpPr/>
          <p:nvPr/>
        </p:nvCxnSpPr>
        <p:spPr>
          <a:xfrm>
            <a:off x="4560712" y="4244621"/>
            <a:ext cx="1027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52076E-C4D7-31A0-A03E-377E34BD7A00}"/>
              </a:ext>
            </a:extLst>
          </p:cNvPr>
          <p:cNvCxnSpPr/>
          <p:nvPr/>
        </p:nvCxnSpPr>
        <p:spPr>
          <a:xfrm>
            <a:off x="8455378" y="4244622"/>
            <a:ext cx="1128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518D520-D7ED-4DC1-8555-C27CBB7A6A53}"/>
              </a:ext>
            </a:extLst>
          </p:cNvPr>
          <p:cNvSpPr/>
          <p:nvPr/>
        </p:nvSpPr>
        <p:spPr>
          <a:xfrm>
            <a:off x="4087398" y="1331177"/>
            <a:ext cx="6455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4050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459" y="2323505"/>
            <a:ext cx="4993481" cy="358247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/>
          <p:nvPr/>
        </p:nvSpPr>
        <p:spPr>
          <a:xfrm>
            <a:off x="6176251" y="810925"/>
            <a:ext cx="8003700" cy="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57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650"/>
              <a:buFont typeface="Arial"/>
              <a:buNone/>
            </a:pPr>
            <a:r>
              <a:rPr lang="en-US" sz="365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Multi-Stage Architecture Design</a:t>
            </a:r>
            <a:endParaRPr sz="3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1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6248" y="1686401"/>
            <a:ext cx="985599" cy="143303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/>
          <p:nvPr/>
        </p:nvSpPr>
        <p:spPr>
          <a:xfrm>
            <a:off x="7457474" y="1883450"/>
            <a:ext cx="49935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272525"/>
                </a:solidFill>
              </a:rPr>
              <a:t>First Transformer: Embedding Generation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7457480" y="2291596"/>
            <a:ext cx="6483072" cy="63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Trained using Masked Language Modeling to generate contextualized token-level embeddings from IELTS essay data, capturing essay structure and coherence.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1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6248" y="3119438"/>
            <a:ext cx="985599" cy="143303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1"/>
          <p:cNvSpPr/>
          <p:nvPr/>
        </p:nvSpPr>
        <p:spPr>
          <a:xfrm>
            <a:off x="7457473" y="3316475"/>
            <a:ext cx="61992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272525"/>
                </a:solidFill>
              </a:rPr>
              <a:t>Second Transformer: fine Tuned features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7457480" y="3724632"/>
            <a:ext cx="6483072" cy="63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Consumes embeddings from the first transformer to find features for each sentence, fine-tuned on sentence-level rubric labels.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1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76248" y="4552474"/>
            <a:ext cx="985599" cy="143303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/>
          <p:nvPr/>
        </p:nvSpPr>
        <p:spPr>
          <a:xfrm>
            <a:off x="7457473" y="4749525"/>
            <a:ext cx="4509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272525"/>
                </a:solidFill>
              </a:rPr>
              <a:t>Simple Classifier: Classification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1"/>
          <p:cNvSpPr/>
          <p:nvPr/>
        </p:nvSpPr>
        <p:spPr>
          <a:xfrm>
            <a:off x="7457480" y="5157668"/>
            <a:ext cx="6483072" cy="63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 lightweight classical classifier that ensures predictions with lower model confidence are double-checked, enhancing reliability.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1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76248" y="5985510"/>
            <a:ext cx="985599" cy="1433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/>
          <p:nvPr/>
        </p:nvSpPr>
        <p:spPr>
          <a:xfrm>
            <a:off x="7457474" y="6182550"/>
            <a:ext cx="54864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272525"/>
                </a:solidFill>
              </a:rPr>
              <a:t>Postprocessing: Reconstruction &amp; Highlighting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7457480" y="6590705"/>
            <a:ext cx="6483072" cy="63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Arial"/>
              <a:buNone/>
            </a:pPr>
            <a:r>
              <a:rPr lang="en-US" sz="15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Sentences are reordered to match original essay structure and color-coded based on rubric labels for visual feedback.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/>
          <p:nvPr/>
        </p:nvSpPr>
        <p:spPr>
          <a:xfrm>
            <a:off x="495775" y="389450"/>
            <a:ext cx="52257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Model Performance Analysis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8800" y="1889775"/>
            <a:ext cx="6599050" cy="348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2"/>
          <p:cNvSpPr/>
          <p:nvPr/>
        </p:nvSpPr>
        <p:spPr>
          <a:xfrm>
            <a:off x="3919960" y="5468059"/>
            <a:ext cx="141600" cy="141600"/>
          </a:xfrm>
          <a:prstGeom prst="roundRect">
            <a:avLst>
              <a:gd name="adj" fmla="val 12918"/>
            </a:avLst>
          </a:prstGeom>
          <a:solidFill>
            <a:srgbClr val="3D0B4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2"/>
          <p:cNvSpPr/>
          <p:nvPr/>
        </p:nvSpPr>
        <p:spPr>
          <a:xfrm>
            <a:off x="4122485" y="5468059"/>
            <a:ext cx="8289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Task Response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2"/>
          <p:cNvSpPr/>
          <p:nvPr/>
        </p:nvSpPr>
        <p:spPr>
          <a:xfrm>
            <a:off x="6589103" y="5468059"/>
            <a:ext cx="141600" cy="141600"/>
          </a:xfrm>
          <a:prstGeom prst="roundRect">
            <a:avLst>
              <a:gd name="adj" fmla="val 12918"/>
            </a:avLst>
          </a:prstGeom>
          <a:solidFill>
            <a:srgbClr val="7C188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6791628" y="5468059"/>
            <a:ext cx="12711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Coherence &amp; Cohesion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2"/>
          <p:cNvSpPr/>
          <p:nvPr/>
        </p:nvSpPr>
        <p:spPr>
          <a:xfrm>
            <a:off x="9700802" y="5468059"/>
            <a:ext cx="141600" cy="141600"/>
          </a:xfrm>
          <a:prstGeom prst="roundRect">
            <a:avLst>
              <a:gd name="adj" fmla="val 12918"/>
            </a:avLst>
          </a:prstGeom>
          <a:solidFill>
            <a:srgbClr val="BB24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9903327" y="5468059"/>
            <a:ext cx="9300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Lexical Resource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495776" y="6510243"/>
            <a:ext cx="136389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9845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Arial"/>
              <a:buChar char="●"/>
            </a:pPr>
            <a:r>
              <a:rPr lang="en-US" sz="11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The model shows varying performance across different rubric categories. For Task Response, high precision (90%) but low recall (45%) indicates the model is very accurate when it predicts this category but misses many actual Task Response sentences.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2"/>
          <p:cNvSpPr/>
          <p:nvPr/>
        </p:nvSpPr>
        <p:spPr>
          <a:xfrm>
            <a:off x="495776" y="7122938"/>
            <a:ext cx="136389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98450" algn="l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Arial"/>
              <a:buChar char="●"/>
            </a:pPr>
            <a:r>
              <a:rPr lang="en-US" sz="11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Coherence and Cohesion classification performs exceptionally well with high recall (95%) and good precision (83%), suggesting reliable capture of sentences related to essay flow and structure. Lexical Resource shows balanced performance with good precision and recall.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/>
          <p:nvPr/>
        </p:nvSpPr>
        <p:spPr>
          <a:xfrm>
            <a:off x="755227" y="752600"/>
            <a:ext cx="8737500" cy="6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950"/>
              <a:buFont typeface="Arial"/>
              <a:buNone/>
            </a:pPr>
            <a:r>
              <a:rPr lang="en-US" sz="395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Final System Output Visualization</a:t>
            </a:r>
            <a:endParaRPr sz="3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3"/>
          <p:cNvSpPr/>
          <p:nvPr/>
        </p:nvSpPr>
        <p:spPr>
          <a:xfrm>
            <a:off x="755213" y="1710928"/>
            <a:ext cx="4229457" cy="2274094"/>
          </a:xfrm>
          <a:prstGeom prst="roundRect">
            <a:avLst>
              <a:gd name="adj" fmla="val 3985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3"/>
          <p:cNvSpPr/>
          <p:nvPr/>
        </p:nvSpPr>
        <p:spPr>
          <a:xfrm>
            <a:off x="978575" y="1825289"/>
            <a:ext cx="25386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Arial"/>
              <a:buNone/>
            </a:pPr>
            <a:r>
              <a:rPr lang="en-US" sz="1950" b="1">
                <a:solidFill>
                  <a:srgbClr val="272525"/>
                </a:solidFill>
              </a:rPr>
              <a:t>Task Response (Red)</a:t>
            </a:r>
            <a:endParaRPr sz="19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3"/>
          <p:cNvSpPr/>
          <p:nvPr/>
        </p:nvSpPr>
        <p:spPr>
          <a:xfrm>
            <a:off x="866850" y="2251600"/>
            <a:ext cx="40062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Sentences that directly respond to the essay question, make arguments, or state key points are highlighted in red, showing how well the writer addresses the prompt.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3"/>
          <p:cNvSpPr/>
          <p:nvPr/>
        </p:nvSpPr>
        <p:spPr>
          <a:xfrm>
            <a:off x="5200412" y="1710928"/>
            <a:ext cx="4229457" cy="2274094"/>
          </a:xfrm>
          <a:prstGeom prst="roundRect">
            <a:avLst>
              <a:gd name="adj" fmla="val 3985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3"/>
          <p:cNvSpPr/>
          <p:nvPr/>
        </p:nvSpPr>
        <p:spPr>
          <a:xfrm>
            <a:off x="5312038" y="1825300"/>
            <a:ext cx="40062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Arial"/>
              <a:buNone/>
            </a:pPr>
            <a:r>
              <a:rPr lang="en-US" sz="1950" b="1">
                <a:solidFill>
                  <a:srgbClr val="272525"/>
                </a:solidFill>
              </a:rPr>
              <a:t>Coherence and Cohesion (Green)</a:t>
            </a:r>
            <a:endParaRPr sz="19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3"/>
          <p:cNvSpPr/>
          <p:nvPr/>
        </p:nvSpPr>
        <p:spPr>
          <a:xfrm>
            <a:off x="5367961" y="2251587"/>
            <a:ext cx="37827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Green highlights indicate sentences that ensure logical progression of ideas, using linking words and connecting paragraphs smoothly.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3"/>
          <p:cNvSpPr/>
          <p:nvPr/>
        </p:nvSpPr>
        <p:spPr>
          <a:xfrm>
            <a:off x="9645610" y="1710928"/>
            <a:ext cx="4229457" cy="2274094"/>
          </a:xfrm>
          <a:prstGeom prst="roundRect">
            <a:avLst>
              <a:gd name="adj" fmla="val 3985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3"/>
          <p:cNvSpPr/>
          <p:nvPr/>
        </p:nvSpPr>
        <p:spPr>
          <a:xfrm>
            <a:off x="9770875" y="1825300"/>
            <a:ext cx="29265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Arial"/>
              <a:buNone/>
            </a:pPr>
            <a:r>
              <a:rPr lang="en-US" sz="1950" b="1">
                <a:solidFill>
                  <a:srgbClr val="272525"/>
                </a:solidFill>
              </a:rPr>
              <a:t>Lexical Resource (Blue)</a:t>
            </a:r>
            <a:endParaRPr sz="19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9770872" y="2251587"/>
            <a:ext cx="3782700" cy="13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Blue highlights showcase sentences demonstrating rich and precise vocabulary usage, including topic-specific terms and collocations.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6716" y="4227671"/>
            <a:ext cx="6216968" cy="324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"/>
          <p:cNvSpPr/>
          <p:nvPr/>
        </p:nvSpPr>
        <p:spPr>
          <a:xfrm>
            <a:off x="750525" y="688150"/>
            <a:ext cx="10137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Conclusions and Future Directions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750524" y="2241585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Key Achievements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805024" y="2897824"/>
            <a:ext cx="61854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Successfully developed a transformer-based system for automated rubric-based evaluation of IELTS essays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805024" y="3747573"/>
            <a:ext cx="61854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Balanced strong performance with low computational cost using frozen transformer embeddings with lightweight classifiers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805024" y="4980347"/>
            <a:ext cx="61854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Created a visual feedback system that highlights sentences by rubric category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7614761" y="2241585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7614761" y="2897824"/>
            <a:ext cx="61854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Extend the model to classify Grammatical Range and Accuracy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7614761" y="3747573"/>
            <a:ext cx="6185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Hyper param tuning, dataset improvement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7614761" y="4214298"/>
            <a:ext cx="6185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Char char="•"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Improve GUI and deplyement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"/>
          <p:cNvSpPr/>
          <p:nvPr/>
        </p:nvSpPr>
        <p:spPr>
          <a:xfrm>
            <a:off x="837724" y="830342"/>
            <a:ext cx="7468553" cy="140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The Challenge of Manual IELTS Essay Evaluation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837724" y="286654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7974" y="2924532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"/>
          <p:cNvSpPr/>
          <p:nvPr/>
        </p:nvSpPr>
        <p:spPr>
          <a:xfrm>
            <a:off x="1615559" y="2866549"/>
            <a:ext cx="2836783" cy="70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272525"/>
                </a:solidFill>
              </a:rPr>
              <a:t>Time-Consuming Process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1615559" y="3714036"/>
            <a:ext cx="2836783" cy="191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Human evaluators must carefully read and assess each essay against multiple criteria, requiring significant time investment per essay.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4691658" y="286654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2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1908" y="2924532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"/>
          <p:cNvSpPr/>
          <p:nvPr/>
        </p:nvSpPr>
        <p:spPr>
          <a:xfrm>
            <a:off x="5469493" y="286654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272525"/>
                </a:solidFill>
              </a:rPr>
              <a:t>Subjective Assessment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5459180" y="3855050"/>
            <a:ext cx="2836800" cy="1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Manual evaluation introduces inconsistencies between graders, personal biases, and fatigue-related errors.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685062" y="6846110"/>
            <a:ext cx="538500" cy="53850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" name="Google Shape;62;p2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5374" y="6904155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/>
          <p:nvPr/>
        </p:nvSpPr>
        <p:spPr>
          <a:xfrm>
            <a:off x="1538659" y="6596747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272525"/>
                </a:solidFill>
              </a:rPr>
              <a:t>Scalability Issues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615496" y="7003810"/>
            <a:ext cx="6690600" cy="7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Traditional evaluation methods struggle to handle large volumes of essays efficiently while maintaining quality standards.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/>
          <p:nvPr/>
        </p:nvSpPr>
        <p:spPr>
          <a:xfrm>
            <a:off x="754025" y="593400"/>
            <a:ext cx="77796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950"/>
              <a:buFont typeface="Arial"/>
              <a:buNone/>
            </a:pPr>
            <a:r>
              <a:rPr lang="en-US" sz="395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Project Objectives and Scope</a:t>
            </a:r>
            <a:endParaRPr sz="3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2665" y="1657826"/>
            <a:ext cx="1623774" cy="122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2985" y="2230041"/>
            <a:ext cx="302895" cy="37861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/>
          <p:nvPr/>
        </p:nvSpPr>
        <p:spPr>
          <a:xfrm>
            <a:off x="5061823" y="1873210"/>
            <a:ext cx="3426023" cy="31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Arial"/>
              <a:buNone/>
            </a:pPr>
            <a:r>
              <a:rPr lang="en-US" sz="19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Automate Rubric Classification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5061823" y="2319218"/>
            <a:ext cx="3426023" cy="34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Classify sentences by IELTS criteria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4900255" y="2890838"/>
            <a:ext cx="8922306" cy="15240"/>
          </a:xfrm>
          <a:prstGeom prst="roundRect">
            <a:avLst>
              <a:gd name="adj" fmla="val 593740"/>
            </a:avLst>
          </a:prstGeom>
          <a:solidFill>
            <a:srgbClr val="DABA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0658" y="2932986"/>
            <a:ext cx="3247668" cy="122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2985" y="3354348"/>
            <a:ext cx="302895" cy="37861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5873698" y="3148375"/>
            <a:ext cx="706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Arial"/>
              <a:buNone/>
            </a:pPr>
            <a:r>
              <a:rPr lang="en-US" sz="19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Support Human Graders (Don't replace but</a:t>
            </a:r>
            <a:r>
              <a:rPr lang="en-US" sz="1950">
                <a:solidFill>
                  <a:srgbClr val="272525"/>
                </a:solidFill>
              </a:rPr>
              <a:t> </a:t>
            </a:r>
            <a:r>
              <a:rPr lang="en-US" sz="19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enhance)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6257373" y="3594291"/>
            <a:ext cx="57717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Highlight relevant text portions by category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712143" y="4165997"/>
            <a:ext cx="8110418" cy="15240"/>
          </a:xfrm>
          <a:prstGeom prst="roundRect">
            <a:avLst>
              <a:gd name="adj" fmla="val 593740"/>
            </a:avLst>
          </a:prstGeom>
          <a:solidFill>
            <a:srgbClr val="DABA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8771" y="4208145"/>
            <a:ext cx="4871561" cy="122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83104" y="4629507"/>
            <a:ext cx="302895" cy="37861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/>
          <p:nvPr/>
        </p:nvSpPr>
        <p:spPr>
          <a:xfrm>
            <a:off x="6350206" y="4423525"/>
            <a:ext cx="4801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Arial"/>
              <a:buNone/>
            </a:pPr>
            <a:r>
              <a:rPr lang="en-US" sz="19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Reduce Evaluation Time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6682952" y="4850638"/>
            <a:ext cx="54450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Provide structured overview of strengths/weaknesses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524149" y="5441156"/>
            <a:ext cx="7298412" cy="15240"/>
          </a:xfrm>
          <a:prstGeom prst="roundRect">
            <a:avLst>
              <a:gd name="adj" fmla="val 593740"/>
            </a:avLst>
          </a:prstGeom>
          <a:solidFill>
            <a:srgbClr val="DABA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6765" y="5483304"/>
            <a:ext cx="6495455" cy="1221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82985" y="5904667"/>
            <a:ext cx="302895" cy="37861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7497599" y="5698700"/>
            <a:ext cx="4458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50"/>
              <a:buFont typeface="Arial"/>
              <a:buNone/>
            </a:pPr>
            <a:r>
              <a:rPr lang="en-US" sz="19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Enhance Grading Consistency</a:t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7497599" y="6144700"/>
            <a:ext cx="4871400" cy="3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Arial"/>
              <a:buNone/>
            </a:pPr>
            <a:r>
              <a:rPr lang="en-US" sz="16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Minimize subjectivity and grader variability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754023" y="6946940"/>
            <a:ext cx="13122354" cy="68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Arial"/>
              <a:buNone/>
            </a:pPr>
            <a:r>
              <a:rPr lang="en-US" sz="1650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The project focuses on three key IELTS rubrics: Task Response, Coherence and Cohesion, and Lexical Resource, while excluding Grammatical Range and Accuracy due to its highly syntactic nature that demands specialized grammar analysis.</a:t>
            </a:r>
            <a:endParaRPr sz="16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>
            <a:off x="837725" y="729725"/>
            <a:ext cx="113583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Dataset Characteristics and Distribution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837724" y="2008108"/>
            <a:ext cx="6185535" cy="191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The project utilizes a specialized IELTS Essay Dataset collected from reputable online educational platforms and IELTS preparation websites. This dataset includes diverse essay types, topics, and student ability levels, providing a realistic foundation for model training.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837724" y="4138613"/>
            <a:ext cx="6185535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Each essay was manually segmented into individual sentences and labeled according to the primary IELTS rubric it contributes to: Task Response (TR), Coherence and Cohesion (CC), or Lexical Resource (LR).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4761" y="2061924"/>
            <a:ext cx="6185535" cy="34211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7614761" y="5752267"/>
            <a:ext cx="6185535" cy="153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The distribution of sentence lengths shows most sentences contain between 20-50 words, with a right-skewed distribution extending toward sentences exceeding 100 words. This reflects typical academic writing patterns in IELTS essays.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/>
          <p:nvPr/>
        </p:nvSpPr>
        <p:spPr>
          <a:xfrm>
            <a:off x="724154" y="569000"/>
            <a:ext cx="128889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3800"/>
              <a:buFont typeface="Arial"/>
              <a:buNone/>
            </a:pPr>
            <a:r>
              <a:rPr lang="en-US" sz="380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Essay Length and Sentence Structure Analysis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733" y="1860563"/>
            <a:ext cx="3662480" cy="381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6163" y="1860564"/>
            <a:ext cx="4035012" cy="381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724138" y="6370320"/>
            <a:ext cx="13182124" cy="66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The dataset analysis reveals most essays have an average sentence length between 30-50 words, indicating that clear and concise writing is typical among IELTS candidates. This aligns with academic writing best practices that emphasize clarity and precision.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724188" y="7112475"/>
            <a:ext cx="131820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3020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The distribution of sentence labels across the three primary IELTS rubrics shows a balanced representation, ensuring the model can learn to distinguish between different aspects of essay quality. This balanced distribution is crucial for developing a fair and comprehensive evaluation system.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oup of bars with numbers&#10;&#10;AI-generated content may be incorrect.">
            <a:extLst>
              <a:ext uri="{FF2B5EF4-FFF2-40B4-BE49-F238E27FC236}">
                <a16:creationId xmlns:a16="http://schemas.microsoft.com/office/drawing/2014/main" id="{95292EDC-7B68-9D82-1506-5866C84AD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162" y="2229121"/>
            <a:ext cx="5390052" cy="30806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/>
          <p:nvPr/>
        </p:nvSpPr>
        <p:spPr>
          <a:xfrm>
            <a:off x="822471" y="646275"/>
            <a:ext cx="9477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D73AD7"/>
              </a:buClr>
              <a:buSzPts val="4350"/>
              <a:buFont typeface="Arial"/>
              <a:buNone/>
            </a:pPr>
            <a:r>
              <a:rPr lang="en-US" sz="4350">
                <a:solidFill>
                  <a:srgbClr val="D73AD7"/>
                </a:solidFill>
                <a:latin typeface="Arial"/>
                <a:ea typeface="Arial"/>
                <a:cs typeface="Arial"/>
                <a:sym typeface="Arial"/>
              </a:rPr>
              <a:t>Data Preprocessing Pipeline</a:t>
            </a:r>
            <a:endParaRPr sz="4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822484" y="1689973"/>
            <a:ext cx="176212" cy="1238488"/>
          </a:xfrm>
          <a:prstGeom prst="roundRect">
            <a:avLst>
              <a:gd name="adj" fmla="val 56019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1351121" y="1689973"/>
            <a:ext cx="2764988" cy="34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Arial"/>
              <a:buNone/>
            </a:pPr>
            <a:r>
              <a:rPr lang="en-US" sz="2150" b="1">
                <a:solidFill>
                  <a:srgbClr val="272525"/>
                </a:solidFill>
              </a:rPr>
              <a:t>Dataset Splitting</a:t>
            </a:r>
            <a:endParaRPr sz="21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1351121" y="2176463"/>
            <a:ext cx="12456795" cy="7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 dirty="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The full dataset was split into 80% training and 20% validation sets, with stratified sampling by rubric label to maintain balanced representation across all categories.</a:t>
            </a:r>
            <a:endParaRPr sz="18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1174909" y="3163372"/>
            <a:ext cx="176212" cy="1238488"/>
          </a:xfrm>
          <a:prstGeom prst="roundRect">
            <a:avLst>
              <a:gd name="adj" fmla="val 56019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1703552" y="3163375"/>
            <a:ext cx="4214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Arial"/>
              <a:buNone/>
            </a:pPr>
            <a:r>
              <a:rPr lang="en-US" sz="2150" b="1">
                <a:solidFill>
                  <a:srgbClr val="272525"/>
                </a:solidFill>
              </a:rPr>
              <a:t>Sentence Segmentation</a:t>
            </a:r>
            <a:endParaRPr sz="21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1703546" y="3649861"/>
            <a:ext cx="12104370" cy="7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Essays were divided into individual sentences using NLTK's sent_tokenize, with special attention to handling abbreviations, missing punctuation, and compound sentences correctly.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1527453" y="4636770"/>
            <a:ext cx="176212" cy="1238488"/>
          </a:xfrm>
          <a:prstGeom prst="roundRect">
            <a:avLst>
              <a:gd name="adj" fmla="val 56019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2056104" y="4636775"/>
            <a:ext cx="4275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Arial"/>
              <a:buNone/>
            </a:pPr>
            <a:r>
              <a:rPr lang="en-US" sz="2150" b="1">
                <a:solidFill>
                  <a:srgbClr val="272525"/>
                </a:solidFill>
              </a:rPr>
              <a:t>Rubric Label Assignment</a:t>
            </a:r>
            <a:endParaRPr sz="21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2056090" y="5123259"/>
            <a:ext cx="11751826" cy="7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Sentences were labeled into three IELTS rubric categories (TR, CC, LR) either manually or semi-automatically, then verified by human annotators to ensure accuracy.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1879997" y="6110168"/>
            <a:ext cx="176212" cy="1238488"/>
          </a:xfrm>
          <a:prstGeom prst="roundRect">
            <a:avLst>
              <a:gd name="adj" fmla="val 56019"/>
            </a:avLst>
          </a:prstGeom>
          <a:solidFill>
            <a:srgbClr val="F4D4F7"/>
          </a:solidFill>
          <a:ln w="9525" cap="flat" cmpd="sng">
            <a:solidFill>
              <a:srgbClr val="DABA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2408623" y="6110175"/>
            <a:ext cx="51222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Arial"/>
              <a:buNone/>
            </a:pPr>
            <a:r>
              <a:rPr lang="en-US" sz="2150" b="1">
                <a:solidFill>
                  <a:srgbClr val="272525"/>
                </a:solidFill>
              </a:rPr>
              <a:t>Text Normalization &amp; Tokenization</a:t>
            </a:r>
            <a:endParaRPr sz="21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2408634" y="6596658"/>
            <a:ext cx="11399282" cy="75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Arial"/>
              <a:buNone/>
            </a:pPr>
            <a:r>
              <a:rPr lang="en-US" sz="1850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Minimal cleaning was applied to preserve authenticity, with spelling and grammar errors intentionally preserved. Sentences were tokenized using a BERT transformer tokenizer.</a:t>
            </a:r>
            <a:endParaRPr sz="1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848320"/>
            <a:ext cx="11213783" cy="6532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407"/>
            <a:ext cx="1005292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+mn-lt"/>
                <a:ea typeface="Inter Bold" pitchFamily="34" charset="-122"/>
                <a:cs typeface="Inter Bold" pitchFamily="34" charset="-120"/>
              </a:rPr>
              <a:t>Comparing Transformer Architectures</a:t>
            </a:r>
            <a:endParaRPr lang="en-US" sz="4200" dirty="0">
              <a:latin typeface="+mn-lt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61711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015734"/>
            <a:ext cx="416802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+mn-lt"/>
                <a:ea typeface="Inter Bold" pitchFamily="34" charset="-122"/>
                <a:cs typeface="Inter Bold" pitchFamily="34" charset="-120"/>
              </a:rPr>
              <a:t>Encoder-Decoder (Transformer)</a:t>
            </a:r>
            <a:endParaRPr lang="en-US" sz="2100" dirty="0">
              <a:latin typeface="+mn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818096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Encoder: Processes the input sequence using layers of multi-head attention and feed-forward networks.</a:t>
            </a:r>
            <a:endParaRPr lang="en-US" sz="1650" dirty="0">
              <a:latin typeface="+mn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927878"/>
            <a:ext cx="416802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Decoder: Generates the output sequence, attending to both previous outputs (via masked attention) and encoder outputs.</a:t>
            </a:r>
            <a:endParaRPr lang="en-US" sz="1650" dirty="0">
              <a:latin typeface="+mn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382464"/>
            <a:ext cx="41680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Used In: Machine translation (e.g., original Transformer paper).</a:t>
            </a:r>
            <a:endParaRPr lang="en-US" sz="1650" dirty="0">
              <a:latin typeface="+mn-lt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30" y="2261711"/>
            <a:ext cx="538639" cy="5386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1130" y="301573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+mn-lt"/>
                <a:ea typeface="Inter Bold" pitchFamily="34" charset="-122"/>
                <a:cs typeface="Inter Bold" pitchFamily="34" charset="-120"/>
              </a:rPr>
              <a:t>Decoder-Only (GPT)</a:t>
            </a:r>
            <a:endParaRPr lang="en-US" sz="2100" dirty="0">
              <a:latin typeface="+mn-lt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31130" y="3481507"/>
            <a:ext cx="41680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Masked Multi-Head Attention: Prevents tokens from attending to future tokens (causal).</a:t>
            </a:r>
            <a:endParaRPr lang="en-US" sz="1650" dirty="0">
              <a:latin typeface="+mn-lt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231130" y="4591288"/>
            <a:ext cx="41680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Feed-Forward Layers: Applied after attention.</a:t>
            </a:r>
            <a:endParaRPr lang="en-US" sz="1650" dirty="0">
              <a:latin typeface="+mn-lt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231130" y="5356265"/>
            <a:ext cx="41680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Used For: Text generation tasks (e.g., GPT-2, GPT-3).</a:t>
            </a:r>
            <a:endParaRPr lang="en-US" sz="1650" dirty="0">
              <a:latin typeface="+mn-lt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231130" y="6121241"/>
            <a:ext cx="41680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Input: Previous tokens (shifted right) + positional encoding.</a:t>
            </a:r>
            <a:endParaRPr lang="en-US" sz="1650" dirty="0">
              <a:latin typeface="+mn-lt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470" y="2261711"/>
            <a:ext cx="538639" cy="53863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68470" y="3015734"/>
            <a:ext cx="279284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+mn-lt"/>
                <a:ea typeface="Inter Bold" pitchFamily="34" charset="-122"/>
                <a:cs typeface="Inter Bold" pitchFamily="34" charset="-120"/>
              </a:rPr>
              <a:t>Encoder-Only (BERT)</a:t>
            </a:r>
            <a:endParaRPr lang="en-US" sz="2100" dirty="0">
              <a:latin typeface="+mn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668470" y="3481507"/>
            <a:ext cx="416814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Bidirectional Attention: Allows tokens to attend to both past and future tokens.</a:t>
            </a:r>
            <a:endParaRPr lang="en-US" sz="1650" dirty="0">
              <a:latin typeface="+mn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668470" y="4591288"/>
            <a:ext cx="41681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Feed-Forward Layers: Applied after multi-head attention.</a:t>
            </a:r>
            <a:endParaRPr lang="en-US" sz="1650" dirty="0">
              <a:latin typeface="+mn-lt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9668470" y="5356265"/>
            <a:ext cx="41681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Used For: Classification, question answering, feature extraction etc.</a:t>
            </a:r>
            <a:endParaRPr lang="en-US" sz="1650" dirty="0">
              <a:latin typeface="+mn-lt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9668470" y="6121241"/>
            <a:ext cx="41681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Input: Full sequence + positional encoding.</a:t>
            </a:r>
            <a:endParaRPr lang="en-US" sz="1650"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2249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+mn-lt"/>
                <a:ea typeface="Inter Bold" pitchFamily="34" charset="-122"/>
                <a:cs typeface="Inter Bold" pitchFamily="34" charset="-120"/>
              </a:rPr>
              <a:t>Using BERT for Word Embeddings</a:t>
            </a:r>
            <a:endParaRPr lang="en-US" sz="4000" dirty="0">
              <a:latin typeface="+mn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434233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BERT produces contextual embeddings — same word has different vectors depending on context</a:t>
            </a:r>
            <a:endParaRPr lang="en-US" sz="1600" dirty="0">
              <a:latin typeface="+mn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159085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Input is tokenized using WordPiece and includes special tokens [CLS] and [SEP]</a:t>
            </a:r>
            <a:endParaRPr lang="en-US" sz="1600" dirty="0">
              <a:latin typeface="+mn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883938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Pass input through BERT's encoder stack</a:t>
            </a:r>
            <a:endParaRPr lang="en-US" sz="1600" dirty="0">
              <a:latin typeface="+mn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282083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Extract hidden states from one or more encoder layers</a:t>
            </a:r>
            <a:endParaRPr lang="en-US" sz="1600" dirty="0">
              <a:latin typeface="+mn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4914900"/>
            <a:ext cx="410932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+mn-lt"/>
                <a:ea typeface="Inter Bold" pitchFamily="34" charset="-122"/>
                <a:cs typeface="Inter Bold" pitchFamily="34" charset="-120"/>
              </a:rPr>
              <a:t>Embeddings can be obtained for:</a:t>
            </a:r>
            <a:endParaRPr lang="en-US" sz="2000" dirty="0">
              <a:latin typeface="+mn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539859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Each token (for token-level tasks)</a:t>
            </a:r>
            <a:endParaRPr lang="en-US" sz="1600" dirty="0">
              <a:latin typeface="+mn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5938004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Average/pooled sentence (for sentence-level tasks)</a:t>
            </a:r>
            <a:endParaRPr lang="en-US" sz="1600" dirty="0">
              <a:latin typeface="+mn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3790" y="6494264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Optionally use [CLS] token embedding as a sentence representation</a:t>
            </a:r>
            <a:endParaRPr lang="en-US" sz="1600" dirty="0">
              <a:latin typeface="+mn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790" y="7050524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+mn-lt"/>
                <a:ea typeface="Inter" pitchFamily="34" charset="-122"/>
                <a:cs typeface="Inter" pitchFamily="34" charset="-120"/>
              </a:rPr>
              <a:t>Ideal for downstream tasks like classification, NER, semantic similarity, etc.</a:t>
            </a:r>
            <a:endParaRPr lang="en-US" sz="16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1285</Words>
  <Application>Microsoft Office PowerPoint</Application>
  <PresentationFormat>Custom</PresentationFormat>
  <Paragraphs>118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Ritvik Mahapatra</cp:lastModifiedBy>
  <cp:revision>2</cp:revision>
  <dcterms:created xsi:type="dcterms:W3CDTF">2025-04-28T07:59:41Z</dcterms:created>
  <dcterms:modified xsi:type="dcterms:W3CDTF">2025-05-02T18:25:41Z</dcterms:modified>
</cp:coreProperties>
</file>